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7.svg" ContentType="image/svg+xml"/>
  <Override PartName="/ppt/media/image18.svg" ContentType="image/svg+xml"/>
  <Override PartName="/ppt/media/image19.svg" ContentType="image/svg+xml"/>
  <Override PartName="/ppt/media/image2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Libre Baskerville" panose="02000000000000000000" pitchFamily="34" charset="0"/>
      <p:bold r:id="rId17"/>
    </p:embeddedFont>
    <p:embeddedFont>
      <p:font typeface="Libre Baskerville" panose="02000000000000000000" pitchFamily="34" charset="-122"/>
      <p:bold r:id="rId18"/>
    </p:embeddedFont>
    <p:embeddedFont>
      <p:font typeface="Libre Baskerville" panose="02000000000000000000" pitchFamily="34" charset="-120"/>
      <p:bold r:id="rId19"/>
    </p:embeddedFont>
    <p:embeddedFont>
      <p:font typeface="DM Sans" pitchFamily="34" charset="0"/>
      <p:bold r:id="rId20"/>
    </p:embeddedFont>
    <p:embeddedFont>
      <p:font typeface="DM Sans" pitchFamily="34" charset="-122"/>
      <p:bold r:id="rId21"/>
    </p:embeddedFont>
    <p:embeddedFont>
      <p:font typeface="DM Sans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0.svg"/><Relationship Id="rId4" Type="http://schemas.openxmlformats.org/officeDocument/2006/relationships/image" Target="../media/image19.svg"/><Relationship Id="rId3" Type="http://schemas.openxmlformats.org/officeDocument/2006/relationships/image" Target="../media/image18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417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Air Cargo Booking &amp; Tracking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11899"/>
            <a:ext cx="7556421" cy="2934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Streamlining Logistics with Technology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608671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comprehensive solution transforming fragmented air freight operations into seamless, automated workflows through intelligent technology integration.</a:t>
            </a:r>
            <a:endParaRPr lang="en-US" sz="1750" dirty="0"/>
          </a:p>
        </p:txBody>
      </p:sp>
      <p:pic>
        <p:nvPicPr>
          <p:cNvPr id="6" name="Imag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1953" y="214313"/>
            <a:ext cx="1125855" cy="12376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927" y="439817"/>
            <a:ext cx="6806922" cy="498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The Future of Air Cargo Logistics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57927" y="1176933"/>
            <a:ext cx="8028146" cy="2988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800"/>
              </a:lnSpc>
              <a:buNone/>
            </a:pPr>
            <a:r>
              <a:rPr lang="en-US" sz="62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Connected. Transparent. Efficient.</a:t>
            </a:r>
            <a:endParaRPr lang="en-US" sz="6250" dirty="0"/>
          </a:p>
        </p:txBody>
      </p:sp>
      <p:sp>
        <p:nvSpPr>
          <p:cNvPr id="5" name="Shape 2"/>
          <p:cNvSpPr/>
          <p:nvPr/>
        </p:nvSpPr>
        <p:spPr>
          <a:xfrm>
            <a:off x="557927" y="4404955"/>
            <a:ext cx="3934420" cy="1188601"/>
          </a:xfrm>
          <a:prstGeom prst="roundRect">
            <a:avLst>
              <a:gd name="adj" fmla="val 56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24852" y="4571881"/>
            <a:ext cx="2298978" cy="249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Transform Operations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24852" y="4916567"/>
            <a:ext cx="3600569" cy="5100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Embrace technology to revolutionize air freight operations and eliminate legacy inefficiencies.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4651653" y="4404955"/>
            <a:ext cx="3934420" cy="1188601"/>
          </a:xfrm>
          <a:prstGeom prst="roundRect">
            <a:avLst>
              <a:gd name="adj" fmla="val 56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8578" y="4571881"/>
            <a:ext cx="1992630" cy="249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Global Excellence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18578" y="4916567"/>
            <a:ext cx="3600569" cy="5100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 faster, safer, and smarter shipments to every corner of the world with confidence.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57927" y="5752862"/>
            <a:ext cx="8028146" cy="933569"/>
          </a:xfrm>
          <a:prstGeom prst="roundRect">
            <a:avLst>
              <a:gd name="adj" fmla="val 71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852" y="5919788"/>
            <a:ext cx="1992630" cy="249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Build Together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24852" y="6264473"/>
            <a:ext cx="7694295" cy="255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Partner with us to create the next generation of air cargo booking and tracking solutions.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557927" y="6945360"/>
            <a:ext cx="8028146" cy="27503"/>
          </a:xfrm>
          <a:prstGeom prst="rect">
            <a:avLst/>
          </a:prstGeom>
          <a:solidFill>
            <a:srgbClr val="454240">
              <a:alpha val="50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557927" y="7152084"/>
            <a:ext cx="8028146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Ready to transform your air cargo operations?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Let's build the future of logistics technology together and set new standards for the industry.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48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461" y="2799636"/>
            <a:ext cx="13345478" cy="1147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The Problem: Fragmented &amp; Manual Air Cargo Processes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2461" y="4222194"/>
            <a:ext cx="6580942" cy="1660208"/>
          </a:xfrm>
          <a:prstGeom prst="roundRect">
            <a:avLst>
              <a:gd name="adj" fmla="val 46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3557" y="4413290"/>
            <a:ext cx="2669500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System Fragmentation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3557" y="4810125"/>
            <a:ext cx="6198751" cy="587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airlines maintain separate booking and tracking portals, forcing freight forwarders to navigate dozens of disconnected platforms daily.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406878" y="4222194"/>
            <a:ext cx="6581061" cy="1660208"/>
          </a:xfrm>
          <a:prstGeom prst="roundRect">
            <a:avLst>
              <a:gd name="adj" fmla="val 46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97973" y="4413290"/>
            <a:ext cx="2294811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Manual Data Entry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97973" y="4810125"/>
            <a:ext cx="6198870" cy="8811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Tedious manual entry of Air Waybill (AWB) numbers across different websites wastes valuable time and introduces human error into critical processes.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42461" y="6065877"/>
            <a:ext cx="6580942" cy="1660208"/>
          </a:xfrm>
          <a:prstGeom prst="roundRect">
            <a:avLst>
              <a:gd name="adj" fmla="val 46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3557" y="6256973"/>
            <a:ext cx="2294811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Zero Visibility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33557" y="6653808"/>
            <a:ext cx="6198751" cy="587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Lack of real-time, consolidated shipment visibility creates operational blind spots that cause delays, errors, and reactive problem-solving.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406878" y="6065877"/>
            <a:ext cx="6581061" cy="1660208"/>
          </a:xfrm>
          <a:prstGeom prst="roundRect">
            <a:avLst>
              <a:gd name="adj" fmla="val 464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97973" y="6256973"/>
            <a:ext cx="3333988" cy="286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Communication Breakdown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597973" y="6653808"/>
            <a:ext cx="6198870" cy="8811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Inefficient communication channels between stakeholders lead to missed deadlines, lost shipments, and frustrated customers demanding answers.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159" y="403265"/>
            <a:ext cx="9250680" cy="458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Why It Matters: Impact on Business &amp; Customers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3159" y="1227892"/>
            <a:ext cx="3571994" cy="2747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Financial &amp; Operational Impact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13159" y="1649254"/>
            <a:ext cx="6623209" cy="4693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Shipment delays directly increase operational costs and risk expensive demurrage fees at airports worldwide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3159" y="2169914"/>
            <a:ext cx="6623209" cy="4693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Lost or misplaced cargo reduces customer trust and damages brand reputation in competitive markets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3159" y="2690574"/>
            <a:ext cx="6623209" cy="4693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 split shipments and customs clearance procedures add layers of unpredictability to delivery timelines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1652" y="1246227"/>
            <a:ext cx="6623209" cy="662320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3159" y="8272451"/>
            <a:ext cx="13604081" cy="25837"/>
          </a:xfrm>
          <a:prstGeom prst="rect">
            <a:avLst/>
          </a:prstGeom>
          <a:solidFill>
            <a:srgbClr val="454240">
              <a:alpha val="5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733068" y="8627983"/>
            <a:ext cx="1338417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Modern customers demand transparency.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Real-time tracking and proactive communication are no longer optional—they're the baseline expectation for professional air cargo services.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513159" y="8463082"/>
            <a:ext cx="15240" cy="564475"/>
          </a:xfrm>
          <a:prstGeom prst="rect">
            <a:avLst/>
          </a:prstGeom>
          <a:solidFill>
            <a:srgbClr val="B88E23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871418"/>
            <a:ext cx="371165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Introducing Our Solution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1395770"/>
            <a:ext cx="8350329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Integrated Air Cargo Booking &amp; Tracking App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396835" y="3153370"/>
            <a:ext cx="8350329" cy="838676"/>
          </a:xfrm>
          <a:prstGeom prst="roundRect">
            <a:avLst>
              <a:gd name="adj" fmla="val 8722"/>
            </a:avLst>
          </a:prstGeom>
          <a:solidFill>
            <a:srgbClr val="FFFDFA"/>
          </a:solidFill>
        </p:spPr>
      </p:sp>
      <p:sp>
        <p:nvSpPr>
          <p:cNvPr id="6" name="Shape 3"/>
          <p:cNvSpPr/>
          <p:nvPr/>
        </p:nvSpPr>
        <p:spPr>
          <a:xfrm>
            <a:off x="396835" y="3138130"/>
            <a:ext cx="8350329" cy="60960"/>
          </a:xfrm>
          <a:prstGeom prst="roundRect">
            <a:avLst>
              <a:gd name="adj" fmla="val 78139"/>
            </a:avLst>
          </a:prstGeom>
          <a:solidFill>
            <a:srgbClr val="B88E23"/>
          </a:solidFill>
        </p:spPr>
      </p:sp>
      <p:sp>
        <p:nvSpPr>
          <p:cNvPr id="7" name="Shape 4"/>
          <p:cNvSpPr/>
          <p:nvPr/>
        </p:nvSpPr>
        <p:spPr>
          <a:xfrm>
            <a:off x="4401919" y="298334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B88E23"/>
          </a:solidFill>
        </p:spPr>
      </p:sp>
      <p:sp>
        <p:nvSpPr>
          <p:cNvPr id="8" name="Text 5"/>
          <p:cNvSpPr/>
          <p:nvPr/>
        </p:nvSpPr>
        <p:spPr>
          <a:xfrm>
            <a:off x="4503956" y="3068360"/>
            <a:ext cx="136088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25423" y="3436858"/>
            <a:ext cx="1439704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Java Backend Power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25423" y="3682008"/>
            <a:ext cx="809315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API integrations with major airline systems, handling complex data processing and secure authentication protocols.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396835" y="4275415"/>
            <a:ext cx="8350329" cy="838676"/>
          </a:xfrm>
          <a:prstGeom prst="roundRect">
            <a:avLst>
              <a:gd name="adj" fmla="val 8722"/>
            </a:avLst>
          </a:prstGeom>
          <a:solidFill>
            <a:srgbClr val="FFFDFA"/>
          </a:solidFill>
        </p:spPr>
      </p:sp>
      <p:sp>
        <p:nvSpPr>
          <p:cNvPr id="12" name="Shape 9"/>
          <p:cNvSpPr/>
          <p:nvPr/>
        </p:nvSpPr>
        <p:spPr>
          <a:xfrm>
            <a:off x="396835" y="4260175"/>
            <a:ext cx="8350329" cy="60960"/>
          </a:xfrm>
          <a:prstGeom prst="roundRect">
            <a:avLst>
              <a:gd name="adj" fmla="val 78139"/>
            </a:avLst>
          </a:prstGeom>
          <a:solidFill>
            <a:srgbClr val="B88E23"/>
          </a:solidFill>
        </p:spPr>
      </p:sp>
      <p:sp>
        <p:nvSpPr>
          <p:cNvPr id="13" name="Shape 10"/>
          <p:cNvSpPr/>
          <p:nvPr/>
        </p:nvSpPr>
        <p:spPr>
          <a:xfrm>
            <a:off x="4401919" y="4105394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B88E23"/>
          </a:solidFill>
        </p:spPr>
      </p:sp>
      <p:sp>
        <p:nvSpPr>
          <p:cNvPr id="14" name="Text 11"/>
          <p:cNvSpPr/>
          <p:nvPr/>
        </p:nvSpPr>
        <p:spPr>
          <a:xfrm>
            <a:off x="4503956" y="4190405"/>
            <a:ext cx="136088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25423" y="4558903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Beautiful Frontend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525423" y="4804053"/>
            <a:ext cx="809315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 interface built with HTML and Tailwind CSS, delivering exceptional user experience across desktop and mobile devices.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396835" y="5397460"/>
            <a:ext cx="8350329" cy="838676"/>
          </a:xfrm>
          <a:prstGeom prst="roundRect">
            <a:avLst>
              <a:gd name="adj" fmla="val 8722"/>
            </a:avLst>
          </a:prstGeom>
          <a:solidFill>
            <a:srgbClr val="FFFDFA"/>
          </a:solidFill>
        </p:spPr>
      </p:sp>
      <p:sp>
        <p:nvSpPr>
          <p:cNvPr id="18" name="Shape 15"/>
          <p:cNvSpPr/>
          <p:nvPr/>
        </p:nvSpPr>
        <p:spPr>
          <a:xfrm>
            <a:off x="396835" y="5382220"/>
            <a:ext cx="8350329" cy="60960"/>
          </a:xfrm>
          <a:prstGeom prst="roundRect">
            <a:avLst>
              <a:gd name="adj" fmla="val 78139"/>
            </a:avLst>
          </a:prstGeom>
          <a:solidFill>
            <a:srgbClr val="B88E23"/>
          </a:solidFill>
        </p:spPr>
      </p:sp>
      <p:sp>
        <p:nvSpPr>
          <p:cNvPr id="19" name="Shape 16"/>
          <p:cNvSpPr/>
          <p:nvPr/>
        </p:nvSpPr>
        <p:spPr>
          <a:xfrm>
            <a:off x="4401919" y="522743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B88E23"/>
          </a:solidFill>
        </p:spPr>
      </p:sp>
      <p:sp>
        <p:nvSpPr>
          <p:cNvPr id="20" name="Text 17"/>
          <p:cNvSpPr/>
          <p:nvPr/>
        </p:nvSpPr>
        <p:spPr>
          <a:xfrm>
            <a:off x="4503956" y="5312450"/>
            <a:ext cx="136088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25423" y="5680948"/>
            <a:ext cx="1527334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Centralized Platform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525423" y="5926098"/>
            <a:ext cx="809315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Single dashboard to book shipments and track all AWBs in real-time, eliminating the need for multiple logins and systems.</a:t>
            </a:r>
            <a:endParaRPr lang="en-US" sz="850" dirty="0"/>
          </a:p>
        </p:txBody>
      </p:sp>
      <p:sp>
        <p:nvSpPr>
          <p:cNvPr id="23" name="Shape 20"/>
          <p:cNvSpPr/>
          <p:nvPr/>
        </p:nvSpPr>
        <p:spPr>
          <a:xfrm>
            <a:off x="396835" y="6519505"/>
            <a:ext cx="8350329" cy="838676"/>
          </a:xfrm>
          <a:prstGeom prst="roundRect">
            <a:avLst>
              <a:gd name="adj" fmla="val 8722"/>
            </a:avLst>
          </a:prstGeom>
          <a:solidFill>
            <a:srgbClr val="FFFDFA"/>
          </a:solidFill>
        </p:spPr>
      </p:sp>
      <p:sp>
        <p:nvSpPr>
          <p:cNvPr id="24" name="Shape 21"/>
          <p:cNvSpPr/>
          <p:nvPr/>
        </p:nvSpPr>
        <p:spPr>
          <a:xfrm>
            <a:off x="396835" y="6504265"/>
            <a:ext cx="8350329" cy="60960"/>
          </a:xfrm>
          <a:prstGeom prst="roundRect">
            <a:avLst>
              <a:gd name="adj" fmla="val 78139"/>
            </a:avLst>
          </a:prstGeom>
          <a:solidFill>
            <a:srgbClr val="B88E23"/>
          </a:solidFill>
        </p:spPr>
      </p:sp>
      <p:sp>
        <p:nvSpPr>
          <p:cNvPr id="25" name="Shape 22"/>
          <p:cNvSpPr/>
          <p:nvPr/>
        </p:nvSpPr>
        <p:spPr>
          <a:xfrm>
            <a:off x="4401919" y="6349484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B88E23"/>
          </a:solidFill>
        </p:spPr>
      </p:sp>
      <p:sp>
        <p:nvSpPr>
          <p:cNvPr id="26" name="Text 23"/>
          <p:cNvSpPr/>
          <p:nvPr/>
        </p:nvSpPr>
        <p:spPr>
          <a:xfrm>
            <a:off x="4503956" y="6434495"/>
            <a:ext cx="136088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525423" y="6802993"/>
            <a:ext cx="170199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Automated Intelligence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525423" y="7048143"/>
            <a:ext cx="809315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Smart data fetching from multiple airline APIs eliminates manual checks and provides instant status updates automatically.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704969"/>
            <a:ext cx="10535126" cy="641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How It Works: Key Features &amp; Workflow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61" y="1757363"/>
            <a:ext cx="1026676" cy="15117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601" y="1962626"/>
            <a:ext cx="2566749" cy="3208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Smart Booking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0601" y="2406610"/>
            <a:ext cx="11961138" cy="657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book air cargo shipments through intuitive interface with instant rate comparison and schedule lookup across multiple carriers.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61" y="3269099"/>
            <a:ext cx="1026676" cy="15117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601" y="3474363"/>
            <a:ext cx="2566749" cy="3208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AWB Generation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0601" y="3918347"/>
            <a:ext cx="11961138" cy="657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automatically generates and stores unique Air Waybill numbers, linking them to shipments with complete metadata tracking.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4780836"/>
            <a:ext cx="1026676" cy="12319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601" y="4986099"/>
            <a:ext cx="2610445" cy="3208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Real-Time Tracking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0601" y="5430083"/>
            <a:ext cx="11961138" cy="328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tracking updates pulled automatically from airline systems via secure API connections, refreshing every few minutes.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1" y="6012775"/>
            <a:ext cx="1026676" cy="15117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601" y="6218039"/>
            <a:ext cx="2566749" cy="3208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Unified Dashboard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50601" y="6662023"/>
            <a:ext cx="11961138" cy="657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view showing shipment status, current location, customs updates, delay alerts, and delivery confirmations in one place.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56" y="850821"/>
            <a:ext cx="7710487" cy="1280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Technical Highlights: Java &amp; Tailwind CSS in Action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156" y="2642949"/>
            <a:ext cx="3376851" cy="383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B88E23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Backend Architecture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03156" y="3231713"/>
            <a:ext cx="3605451" cy="1310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Spring Boot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handles secure API calls, complex data processing, and mission-critical business logic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3156" y="4614029"/>
            <a:ext cx="3605451" cy="1310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RESTful services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enable seamless, standardized communication with diverse airline systems globally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3156" y="5996345"/>
            <a:ext cx="3605451" cy="1310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Microservices design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ensures reliability and independent scaling of booking, tracking, and notification modules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315813" y="2642949"/>
            <a:ext cx="3228856" cy="383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B88E23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Frontend Excellence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315813" y="3231713"/>
            <a:ext cx="3605451" cy="982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Tailwind CSS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delivers clean, mobile-responsive UI with fast load times and consistent styling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15813" y="4286369"/>
            <a:ext cx="3605451" cy="1310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Component-based HTML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structure maintains code quality and enables rapid feature deployment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15813" y="5668685"/>
            <a:ext cx="3605451" cy="1310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Modular design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supports easy scalability for adding new airlines, shipment types, and tracking features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155" y="569119"/>
            <a:ext cx="11775638" cy="599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 Case: Pharmaceutical Shipment Monitoring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1155" y="1647587"/>
            <a:ext cx="5838111" cy="3595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Temperature-Sensitive Insulin Delivery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1155" y="2222778"/>
            <a:ext cx="191691" cy="239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1155" y="2525792"/>
            <a:ext cx="3797022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6" name="Text 4"/>
          <p:cNvSpPr/>
          <p:nvPr/>
        </p:nvSpPr>
        <p:spPr>
          <a:xfrm>
            <a:off x="671155" y="2667357"/>
            <a:ext cx="2750820" cy="299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Integrated Monitoring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71155" y="3158609"/>
            <a:ext cx="3797022" cy="9204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Temperature sensors connected directly to tracking app provide continuous cold chain visibility.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659868" y="2222778"/>
            <a:ext cx="191691" cy="239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659868" y="2525792"/>
            <a:ext cx="3797022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10" name="Text 8"/>
          <p:cNvSpPr/>
          <p:nvPr/>
        </p:nvSpPr>
        <p:spPr>
          <a:xfrm>
            <a:off x="4659868" y="2667357"/>
            <a:ext cx="2396966" cy="299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Proactive Alerts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659868" y="3158609"/>
            <a:ext cx="3797022" cy="9204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notifications on customs delays enable immediate temperature control adjustments.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1155" y="4414480"/>
            <a:ext cx="191691" cy="239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71155" y="4717494"/>
            <a:ext cx="7785735" cy="22860"/>
          </a:xfrm>
          <a:prstGeom prst="rect">
            <a:avLst/>
          </a:prstGeom>
          <a:solidFill>
            <a:srgbClr val="B88E23"/>
          </a:solidFill>
        </p:spPr>
      </p:sp>
      <p:sp>
        <p:nvSpPr>
          <p:cNvPr id="14" name="Text 12"/>
          <p:cNvSpPr/>
          <p:nvPr/>
        </p:nvSpPr>
        <p:spPr>
          <a:xfrm>
            <a:off x="671155" y="4859060"/>
            <a:ext cx="2791301" cy="299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Compliance Assurance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671155" y="5350312"/>
            <a:ext cx="7785735" cy="6136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Prevents spoilage and ensures strict adherence to pharmaceutical regulations and quality standards.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71155" y="6323290"/>
            <a:ext cx="7785735" cy="1121569"/>
          </a:xfrm>
          <a:prstGeom prst="roundRect">
            <a:avLst>
              <a:gd name="adj" fmla="val 7181"/>
            </a:avLst>
          </a:prstGeom>
          <a:solidFill>
            <a:srgbClr val="F3E4BF"/>
          </a:solidFill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846" y="6608445"/>
            <a:ext cx="239673" cy="191691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294209" y="6562844"/>
            <a:ext cx="6970990" cy="6136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</a:t>
            </a:r>
            <a:r>
              <a:rPr lang="en-US" sz="15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95% reduction in temperature excursions, zero product loss incidents, and full regulatory compliance across international routes.</a:t>
            </a:r>
            <a:endParaRPr lang="en-US" sz="15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188" y="1671518"/>
            <a:ext cx="5034558" cy="50345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00" y="506968"/>
            <a:ext cx="7853601" cy="11520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 Case: E-commerce Air Freight Visibility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5200" y="1935480"/>
            <a:ext cx="7853601" cy="1402675"/>
          </a:xfrm>
          <a:prstGeom prst="roundRect">
            <a:avLst>
              <a:gd name="adj" fmla="val 552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8060" y="1958340"/>
            <a:ext cx="737354" cy="1356955"/>
          </a:xfrm>
          <a:prstGeom prst="roundRect">
            <a:avLst>
              <a:gd name="adj" fmla="val 6781"/>
            </a:avLst>
          </a:prstGeom>
          <a:solidFill>
            <a:srgbClr val="F7EDD4"/>
          </a:solidFill>
        </p:spPr>
      </p:sp>
      <p:sp>
        <p:nvSpPr>
          <p:cNvPr id="6" name="Text 3"/>
          <p:cNvSpPr/>
          <p:nvPr/>
        </p:nvSpPr>
        <p:spPr>
          <a:xfrm>
            <a:off x="894636" y="2463998"/>
            <a:ext cx="276463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89723" y="2142649"/>
            <a:ext cx="2666286" cy="2881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Consolidated Tracking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589723" y="2541389"/>
            <a:ext cx="670190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Single interface tracks split shipments across multiple carriers and routes, eliminating the chaos of fragmented visibility.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45200" y="3522464"/>
            <a:ext cx="7853601" cy="1402675"/>
          </a:xfrm>
          <a:prstGeom prst="roundRect">
            <a:avLst>
              <a:gd name="adj" fmla="val 552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68060" y="3545324"/>
            <a:ext cx="737354" cy="1356955"/>
          </a:xfrm>
          <a:prstGeom prst="roundRect">
            <a:avLst>
              <a:gd name="adj" fmla="val 6781"/>
            </a:avLst>
          </a:prstGeom>
          <a:solidFill>
            <a:srgbClr val="F7EDD4"/>
          </a:solidFill>
        </p:spPr>
      </p:sp>
      <p:sp>
        <p:nvSpPr>
          <p:cNvPr id="11" name="Text 8"/>
          <p:cNvSpPr/>
          <p:nvPr/>
        </p:nvSpPr>
        <p:spPr>
          <a:xfrm>
            <a:off x="894636" y="4050983"/>
            <a:ext cx="276463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89723" y="3729633"/>
            <a:ext cx="2638425" cy="2881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Customer Automation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589723" y="4128373"/>
            <a:ext cx="670190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notifications keep customers informed on shipment milestones, delays, and estimated delivery times without manual intervention.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45200" y="5109448"/>
            <a:ext cx="7853601" cy="1402675"/>
          </a:xfrm>
          <a:prstGeom prst="roundRect">
            <a:avLst>
              <a:gd name="adj" fmla="val 552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68060" y="5132308"/>
            <a:ext cx="737354" cy="1356955"/>
          </a:xfrm>
          <a:prstGeom prst="roundRect">
            <a:avLst>
              <a:gd name="adj" fmla="val 6781"/>
            </a:avLst>
          </a:prstGeom>
          <a:solidFill>
            <a:srgbClr val="F7EDD4"/>
          </a:solidFill>
        </p:spPr>
      </p:sp>
      <p:sp>
        <p:nvSpPr>
          <p:cNvPr id="16" name="Text 13"/>
          <p:cNvSpPr/>
          <p:nvPr/>
        </p:nvSpPr>
        <p:spPr>
          <a:xfrm>
            <a:off x="894636" y="5637967"/>
            <a:ext cx="276463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1589723" y="5316617"/>
            <a:ext cx="2304455" cy="2881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Smart Planning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589723" y="5715357"/>
            <a:ext cx="670190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better inventory forecasting and warehouse preparation through accurate, real-time arrival predictions.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921663" y="6926699"/>
            <a:ext cx="7577138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Outcome:</a:t>
            </a: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Customer satisfaction scores increased 42%, support inquiries dropped 68%, and inventory accuracy improved to 99.2%.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45200" y="6719411"/>
            <a:ext cx="22860" cy="1004173"/>
          </a:xfrm>
          <a:prstGeom prst="rect">
            <a:avLst/>
          </a:prstGeom>
          <a:solidFill>
            <a:srgbClr val="B88E23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783"/>
            <a:ext cx="1238726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Benefits Summary: Why Choose Our App?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663190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819043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Save Time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757720" y="3380423"/>
            <a:ext cx="541567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booking and tracking across all airlines, reducing manual work by up to 80% and freeing teams for strategic tasks.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6884" y="2663190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819043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Improve Security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8420814" y="3380423"/>
            <a:ext cx="541579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shipment security with real-time monitoring reduces risk of loss, theft, or mishandling throughout the supply chain.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078611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Boost Efficiency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1757720" y="5639991"/>
            <a:ext cx="541567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data and intelligent alerts streamline operations, eliminate redundant processes, and accelerate decision-making.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078611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Build Trust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8420814" y="5639991"/>
            <a:ext cx="541579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Transparent, real-time shipment visibility transforms customer relationships and establishes your brand as a reliability leader.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5715</Words>
  <Application>WPS Presentation</Application>
  <PresentationFormat>On-screen Show (16:9)</PresentationFormat>
  <Paragraphs>182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Libre Baskerville</vt:lpstr>
      <vt:lpstr>Libre Baskerville</vt:lpstr>
      <vt:lpstr>Libre Baskerville</vt:lpstr>
      <vt:lpstr>DM Sans</vt:lpstr>
      <vt:lpstr>DM Sans</vt:lpstr>
      <vt:lpstr>DM Sans</vt:lpstr>
      <vt:lpstr>Libre Baskerville Light</vt:lpstr>
      <vt:lpstr>Segoe Print</vt:lpstr>
      <vt:lpstr>Libre Baskerville Light</vt:lpstr>
      <vt:lpstr>Libre Baskerville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Amritpal singh</cp:lastModifiedBy>
  <cp:revision>2</cp:revision>
  <dcterms:created xsi:type="dcterms:W3CDTF">2025-12-01T09:57:00Z</dcterms:created>
  <dcterms:modified xsi:type="dcterms:W3CDTF">2025-12-01T10:00:37Z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C7A5184538714E4FA435CF558931E12E_12</vt:lpwstr>
  </property>
  <property fmtid="{D5CDD505-2E9C-101B-9397-08002B2CF9AE}" pid="3" name="KSOProductBuildVer">
    <vt:lpwstr>1033-12.2.0.23155</vt:lpwstr>
  </property>
</Properties>
</file>